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8"/>
  </p:notesMasterIdLst>
  <p:sldIdLst>
    <p:sldId id="256" r:id="rId6"/>
    <p:sldId id="257" r:id="rId7"/>
    <p:sldId id="258" r:id="rId8"/>
    <p:sldId id="286" r:id="rId9"/>
    <p:sldId id="287" r:id="rId10"/>
    <p:sldId id="259" r:id="rId11"/>
    <p:sldId id="260" r:id="rId12"/>
    <p:sldId id="261" r:id="rId13"/>
    <p:sldId id="262" r:id="rId14"/>
    <p:sldId id="263" r:id="rId15"/>
    <p:sldId id="264" r:id="rId16"/>
    <p:sldId id="290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1" r:id="rId25"/>
    <p:sldId id="273" r:id="rId26"/>
    <p:sldId id="275" r:id="rId27"/>
    <p:sldId id="288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707" autoAdjust="0"/>
  </p:normalViewPr>
  <p:slideViewPr>
    <p:cSldViewPr snapToGrid="0">
      <p:cViewPr>
        <p:scale>
          <a:sx n="93" d="100"/>
          <a:sy n="93" d="100"/>
        </p:scale>
        <p:origin x="-42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95A7-4D82-498A-9780-8382C3B3F905}" type="datetimeFigureOut">
              <a:rPr lang="de-DE" smtClean="0"/>
              <a:t>23.11.2019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3B10B-0D2E-4442-A8AC-CFFCC0CCD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5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Unbedingt die Punkte</a:t>
            </a:r>
            <a:r>
              <a:rPr lang="de-DE" b="1" baseline="0" dirty="0"/>
              <a:t>verteilung für die einzelnen Fächer checken! Kernfach 2/3 der </a:t>
            </a:r>
            <a:r>
              <a:rPr lang="de-DE" b="1" baseline="0" dirty="0" err="1"/>
              <a:t>Pu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3B10B-0D2E-4442-A8AC-CFFCC0CCD99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4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B10B-0D2E-4442-A8AC-CFFCC0CCD99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91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42" name="Grafik 41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  <p:pic>
        <p:nvPicPr>
          <p:cNvPr id="43" name="Grafik 42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81040" y="3043800"/>
            <a:ext cx="11029320" cy="6941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86" name="Grafik 85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  <p:pic>
        <p:nvPicPr>
          <p:cNvPr id="87" name="Grafik 86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2828-11A8-4F26-A93F-57CD40E5407F}" type="datetimeFigureOut">
              <a:rPr lang="de-DE" smtClean="0"/>
              <a:t>23.11.2019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5710-0226-4328-B808-74505372F4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493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581040" y="3043800"/>
            <a:ext cx="11029320" cy="6941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30" name="Grafik 129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  <p:pic>
        <p:nvPicPr>
          <p:cNvPr id="131" name="Grafik 130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581040" y="3043800"/>
            <a:ext cx="11029320" cy="6941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74" name="Grafik 173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  <p:pic>
        <p:nvPicPr>
          <p:cNvPr id="175" name="Grafik 174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581040" y="3043800"/>
            <a:ext cx="11029320" cy="6941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81040" y="3043800"/>
            <a:ext cx="11029320" cy="6941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221" name="Grafik 220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  <p:pic>
        <p:nvPicPr>
          <p:cNvPr id="222" name="Grafik 221"/>
          <p:cNvPicPr/>
          <p:nvPr/>
        </p:nvPicPr>
        <p:blipFill>
          <a:blip r:embed="rId2"/>
          <a:stretch/>
        </p:blipFill>
        <p:spPr>
          <a:xfrm>
            <a:off x="5719320" y="4541040"/>
            <a:ext cx="752040" cy="60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104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600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2680" y="485532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8104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680" y="4541400"/>
            <a:ext cx="538200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81040" y="4855320"/>
            <a:ext cx="11029320" cy="2862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28387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6400" y="3085920"/>
            <a:ext cx="11262600" cy="3304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3600" b="0" strike="noStrike" cap="all" spc="-1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A484B5F-3B2A-459B-B274-FD8A729EFAA7}" type="datetime1">
              <a:rPr lang="de-DE" sz="900" b="0" strike="noStrike" spc="-1">
                <a:solidFill>
                  <a:srgbClr val="758B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23.11.2019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15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3348795-1BF2-4216-BB22-1FCD7F294BD7}" type="slidenum">
              <a:rPr lang="de-DE" sz="900" b="0" strike="noStrike" spc="-1">
                <a:solidFill>
                  <a:srgbClr val="758B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2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2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Siebte Gliederungsebene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6" y="795169"/>
            <a:ext cx="1924724" cy="7453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rgbClr val="629D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440280" y="614520"/>
            <a:ext cx="11309040" cy="1189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581040" y="2180520"/>
            <a:ext cx="11029320" cy="3678120"/>
          </a:xfrm>
          <a:prstGeom prst="rect">
            <a:avLst/>
          </a:prstGeom>
        </p:spPr>
        <p:txBody>
          <a:bodyPr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Sechste Gliederungsebene</a:t>
            </a:r>
          </a:p>
          <a:p>
            <a:pPr marL="306000" indent="-305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Siebte GliederungsebeneFormatvorlagen des Textmasters bearbeiten</a:t>
            </a:r>
          </a:p>
          <a:p>
            <a:pPr marL="630000" lvl="1" indent="-305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6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Ebene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900000" lvl="2" indent="-269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4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Ebene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242000" lvl="3" indent="-233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2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Ebene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602000" lvl="4" indent="-233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2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Ebene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94EA01A-6A07-4651-8091-06A5342BD38F}" type="datetime1">
              <a:rPr lang="de-DE" sz="9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23.11.2019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9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522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ED6ABF6-600A-46FB-BF23-AFA1D61CC203}" type="slidenum">
              <a:rPr lang="de-DE" sz="9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CustomShape 1"/>
          <p:cNvSpPr/>
          <p:nvPr userDrawn="1"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 userDrawn="1"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28387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3"/>
          <p:cNvSpPr/>
          <p:nvPr userDrawn="1"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48" y="5918320"/>
            <a:ext cx="1549451" cy="600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4"/>
          <p:cNvSpPr/>
          <p:nvPr/>
        </p:nvSpPr>
        <p:spPr>
          <a:xfrm>
            <a:off x="447840" y="5141880"/>
            <a:ext cx="11290320" cy="1258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581040" y="3043800"/>
            <a:ext cx="11029320" cy="14972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3600" b="0" strike="noStrike" cap="all" spc="-1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581040" y="4541400"/>
            <a:ext cx="11029320" cy="6001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Format des Gliederungstextes durch Klicken bearbeiten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Gliederungsebene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Gliederungsebene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Gliederungsebene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Gliederungsebene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Sechste Gliederungsebene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Siebte </a:t>
            </a:r>
            <a:r>
              <a:rPr lang="de-DE" sz="1800" b="0" strike="noStrike" cap="all" spc="-1" dirty="0" err="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GliederungsebeneFormatvorlagen</a:t>
            </a: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des Textmasters bearbeiten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31E538E-1E7C-477D-BE47-0D7E919B4957}" type="datetime1">
              <a:rPr lang="de-DE" sz="900" b="0" strike="noStrike" spc="-1">
                <a:solidFill>
                  <a:srgbClr val="758B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23.11.2019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PlaceHolder 8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PlaceHolder 9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522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6F63CA0-A241-47B8-9443-1949E2E7E5C2}" type="slidenum">
              <a:rPr lang="de-DE" sz="900" b="0" strike="noStrike" spc="-1">
                <a:solidFill>
                  <a:srgbClr val="758B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36" y="600960"/>
            <a:ext cx="1924724" cy="745359"/>
          </a:xfrm>
          <a:prstGeom prst="rect">
            <a:avLst/>
          </a:prstGeom>
        </p:spPr>
      </p:pic>
      <p:sp>
        <p:nvSpPr>
          <p:cNvPr id="13" name="CustomShape 1"/>
          <p:cNvSpPr/>
          <p:nvPr userDrawn="1"/>
        </p:nvSpPr>
        <p:spPr>
          <a:xfrm>
            <a:off x="447840" y="415391"/>
            <a:ext cx="3702960" cy="946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2"/>
          <p:cNvSpPr/>
          <p:nvPr userDrawn="1"/>
        </p:nvSpPr>
        <p:spPr>
          <a:xfrm>
            <a:off x="8043480" y="411791"/>
            <a:ext cx="3702960" cy="98280"/>
          </a:xfrm>
          <a:prstGeom prst="rect">
            <a:avLst/>
          </a:prstGeom>
          <a:solidFill>
            <a:srgbClr val="28387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3"/>
          <p:cNvSpPr/>
          <p:nvPr userDrawn="1"/>
        </p:nvSpPr>
        <p:spPr>
          <a:xfrm>
            <a:off x="4243320" y="415391"/>
            <a:ext cx="3702960" cy="91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4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7E1E3F6-0821-4378-86CF-9365A9C0D2B9}" type="datetime1">
              <a:rPr lang="de-DE" sz="9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23.11.2019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522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F5AA19-4C6E-4CF9-A284-C82C47A000A6}" type="slidenum">
              <a:rPr lang="de-DE" sz="9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CustomShape 7"/>
          <p:cNvSpPr/>
          <p:nvPr/>
        </p:nvSpPr>
        <p:spPr>
          <a:xfrm>
            <a:off x="440640" y="606600"/>
            <a:ext cx="11299680" cy="1258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PlaceHolder 8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9320" cy="987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Titelmasterformat durch Klicken bearbeiten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2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2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Siebte Gliederungsebene</a:t>
            </a:r>
          </a:p>
        </p:txBody>
      </p:sp>
      <p:sp>
        <p:nvSpPr>
          <p:cNvPr id="12" name="CustomShape 1"/>
          <p:cNvSpPr/>
          <p:nvPr userDrawn="1"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 userDrawn="1"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28387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3"/>
          <p:cNvSpPr/>
          <p:nvPr userDrawn="1"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73" y="5949794"/>
            <a:ext cx="1590747" cy="616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4"/>
          <p:cNvSpPr/>
          <p:nvPr/>
        </p:nvSpPr>
        <p:spPr>
          <a:xfrm>
            <a:off x="446040" y="606600"/>
            <a:ext cx="11299680" cy="1258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PlaceHolder 5"/>
          <p:cNvSpPr>
            <a:spLocks noGrp="1"/>
          </p:cNvSpPr>
          <p:nvPr>
            <p:ph type="title"/>
          </p:nvPr>
        </p:nvSpPr>
        <p:spPr>
          <a:xfrm>
            <a:off x="581040" y="729720"/>
            <a:ext cx="11029320" cy="987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body"/>
          </p:nvPr>
        </p:nvSpPr>
        <p:spPr>
          <a:xfrm>
            <a:off x="887040" y="2250720"/>
            <a:ext cx="5086800" cy="53568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Format des Gliederungstextes durch Klicken bearbeiten</a:t>
            </a:r>
            <a:endParaRPr lang="de-DE" sz="22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200" b="0" strike="noStrike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Gliederungsebene</a:t>
            </a:r>
            <a:endParaRPr lang="de-DE" sz="22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 err="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DritteGliederungsebene</a:t>
            </a:r>
            <a:endParaRPr lang="de-DE" sz="22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200" b="0" strike="noStrike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Gliederungsebene</a:t>
            </a:r>
            <a:endParaRPr lang="de-DE" sz="22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Gliederungsebene</a:t>
            </a:r>
            <a:endParaRPr lang="de-DE" sz="22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Sechste Gliederungsebene</a:t>
            </a:r>
            <a:endParaRPr lang="de-DE" sz="22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de-DE" sz="2200" b="0" strike="noStrike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Siebte </a:t>
            </a:r>
            <a:r>
              <a:rPr lang="de-DE" sz="2200" b="0" strike="noStrike" spc="-1" dirty="0" err="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GliederungsebeneFormatvorlagen</a:t>
            </a:r>
            <a:r>
              <a:rPr lang="de-DE" sz="2200" b="0" strike="noStrike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des Textmasters bearbeiten</a:t>
            </a:r>
            <a:endParaRPr lang="de-DE" sz="22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 type="body"/>
          </p:nvPr>
        </p:nvSpPr>
        <p:spPr>
          <a:xfrm>
            <a:off x="581040" y="2926080"/>
            <a:ext cx="5392800" cy="29347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Sechste Gliederungsebene</a:t>
            </a:r>
          </a:p>
          <a:p>
            <a:pPr marL="306000" indent="-305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8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Siebte GliederungsebeneFormatvorlagen des Textmasters bearbeiten</a:t>
            </a:r>
          </a:p>
          <a:p>
            <a:pPr marL="630000" lvl="1" indent="-305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6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Ebene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900000" lvl="2" indent="-269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4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Ebene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242000" lvl="3" indent="-233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2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Ebene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602000" lvl="4" indent="-233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2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Ebene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3" name="PlaceHolder 8"/>
          <p:cNvSpPr>
            <a:spLocks noGrp="1"/>
          </p:cNvSpPr>
          <p:nvPr>
            <p:ph type="body"/>
          </p:nvPr>
        </p:nvSpPr>
        <p:spPr>
          <a:xfrm>
            <a:off x="6523560" y="2250720"/>
            <a:ext cx="5086800" cy="5529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Format des Gliederungstextes durch Klicken bearbeiten</a:t>
            </a:r>
            <a:endParaRPr lang="de-DE" sz="22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2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Gliederungsebene</a:t>
            </a:r>
            <a:endParaRPr lang="de-DE" sz="22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Gliederungsebene</a:t>
            </a:r>
            <a:endParaRPr lang="de-DE" sz="22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2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Gliederungsebene</a:t>
            </a:r>
            <a:endParaRPr lang="de-DE" sz="22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Gliederungsebene</a:t>
            </a:r>
            <a:endParaRPr lang="de-DE" sz="22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Sechste Gliederungsebene</a:t>
            </a:r>
            <a:endParaRPr lang="de-DE" sz="22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de-DE" sz="22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Siebte GliederungsebeneFormatvorlagen des Textmasters bearbeiten</a:t>
            </a:r>
            <a:endParaRPr lang="de-DE" sz="22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4" name="PlaceHolder 9"/>
          <p:cNvSpPr>
            <a:spLocks noGrp="1"/>
          </p:cNvSpPr>
          <p:nvPr>
            <p:ph type="body"/>
          </p:nvPr>
        </p:nvSpPr>
        <p:spPr>
          <a:xfrm>
            <a:off x="6217560" y="2926080"/>
            <a:ext cx="5392800" cy="29347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Sechste Gliederungsebene</a:t>
            </a:r>
          </a:p>
          <a:p>
            <a:pPr marL="306000" indent="-305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Siebte </a:t>
            </a:r>
            <a:r>
              <a:rPr lang="de-DE" sz="1800" b="0" strike="noStrike" spc="-1" dirty="0" err="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GliederungsebeneFormatvorlagen</a:t>
            </a:r>
            <a:r>
              <a:rPr lang="de-DE" sz="18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des Textmasters bearbeiten</a:t>
            </a:r>
          </a:p>
          <a:p>
            <a:pPr marL="630000" lvl="1" indent="-305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6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Zweite 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900000" lvl="2" indent="-269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4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Dritte 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242000" lvl="3" indent="-233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2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Vierte 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1602000" lvl="4" indent="-233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12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Fünfte Ebene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5" name="PlaceHolder 10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D8BB2B-B97E-4EDD-81BD-76E374AAC297}" type="datetime1">
              <a:rPr lang="de-DE" sz="9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23.11.2019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PlaceHolder 11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7" name="PlaceHolder 12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522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428039E-A13A-4C44-BEBB-9AB3E4751AE9}" type="slidenum">
              <a:rPr lang="de-DE" sz="900" b="0" strike="noStrike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CustomShape 1"/>
          <p:cNvSpPr/>
          <p:nvPr userDrawn="1"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2"/>
          <p:cNvSpPr/>
          <p:nvPr userDrawn="1"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28387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3"/>
          <p:cNvSpPr/>
          <p:nvPr userDrawn="1"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41" y="6095450"/>
            <a:ext cx="1590747" cy="616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prechstunde@fs-sozpol.de" TargetMode="External"/><Relationship Id="rId2" Type="http://schemas.openxmlformats.org/officeDocument/2006/relationships/hyperlink" Target="http://www.facebook.de/fspolitikbon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entorat.ipws@uni-bonn.de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81040" y="1020600"/>
            <a:ext cx="10993320" cy="1474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
</a:t>
            </a:r>
            <a:r>
              <a:rPr lang="de-DE" sz="19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de-DE" sz="24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</a:rPr>
              <a:t>Bonner Hochschultage </a:t>
            </a:r>
            <a:r>
              <a:rPr lang="de-DE" sz="2400" b="1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</a:rPr>
              <a:t>23</a:t>
            </a:r>
            <a:r>
              <a:rPr lang="de-DE" sz="24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</a:rPr>
              <a:t>. November 2019</a:t>
            </a:r>
            <a:r>
              <a:rPr lang="de-DE" sz="19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de-DE" sz="1300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664234" y="3138855"/>
            <a:ext cx="8315864" cy="3253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de-DE" sz="3200" b="1" strike="noStrike" spc="-1" dirty="0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Vorstellung des Bachelor-Studienfachs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3200" b="1" strike="noStrike" spc="-1" dirty="0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
‚Politik und Gesellschaft‘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Referenten: 	Dr. Lutz Haarmann, </a:t>
            </a:r>
            <a:r>
              <a:rPr lang="de-DE" sz="2400" b="0" strike="noStrike" spc="-1" dirty="0" err="1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Studiengangsmanager</a:t>
            </a:r>
            <a:endParaRPr lang="de-DE" sz="2400" b="0" strike="noStrike" spc="-1" dirty="0"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pc="-1" dirty="0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	       	Marcel Turlach, </a:t>
            </a:r>
            <a:r>
              <a:rPr lang="de-DE" sz="2400" spc="-1" dirty="0" err="1" smtClean="0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Mentorat</a:t>
            </a:r>
            <a:endParaRPr lang="de-DE" sz="2400" spc="-1" dirty="0" smtClean="0"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 smtClean="0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		Penelope Wessel, Fachschaft</a:t>
            </a:r>
          </a:p>
          <a:p>
            <a:pPr>
              <a:lnSpc>
                <a:spcPct val="100000"/>
              </a:lnSpc>
            </a:pPr>
            <a:r>
              <a:rPr lang="de-DE" sz="2400" spc="-1" dirty="0" smtClean="0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		Maximilian Raths, Fachschaft</a:t>
            </a:r>
            <a:endParaRPr lang="de-DE" sz="2000" b="0" strike="noStrike" spc="-1" dirty="0"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000" spc="-1" dirty="0"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	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Das Lehramtsstudienfach Sozialwissenschaften 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06000" indent="-305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Lehramt für Gymnasien und Gesamtschulen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 Fächer 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965160" y="3278520"/>
            <a:ext cx="3108240" cy="2837520"/>
          </a:xfrm>
          <a:prstGeom prst="rect">
            <a:avLst/>
          </a:prstGeom>
          <a:solidFill>
            <a:srgbClr val="2E75B6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B.A. Lehramt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Sozial-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wissenschaften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5043240" y="3278520"/>
            <a:ext cx="3108240" cy="283752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z.B.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Chemie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Englisch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Geschichte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Mathematik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Spanisch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4141080" y="4319640"/>
            <a:ext cx="834480" cy="754920"/>
          </a:xfrm>
          <a:custGeom>
            <a:avLst/>
            <a:gdLst/>
            <a:ahLst/>
            <a:cxnLst/>
            <a:rect l="l" t="t" r="r" b="b"/>
            <a:pathLst>
              <a:path w="7" h="3">
                <a:moveTo>
                  <a:pt x="63" y="67"/>
                </a:moveTo>
                <a:lnTo>
                  <a:pt x="69" y="67"/>
                </a:lnTo>
                <a:lnTo>
                  <a:pt x="69" y="65"/>
                </a:lnTo>
                <a:lnTo>
                  <a:pt x="70" y="65"/>
                </a:lnTo>
                <a:lnTo>
                  <a:pt x="70" y="67"/>
                </a:lnTo>
                <a:lnTo>
                  <a:pt x="64" y="67"/>
                </a:lnTo>
                <a:lnTo>
                  <a:pt x="64" y="68"/>
                </a:lnTo>
                <a:lnTo>
                  <a:pt x="70" y="68"/>
                </a:lnTo>
                <a:lnTo>
                  <a:pt x="70" y="66"/>
                </a:lnTo>
                <a:lnTo>
                  <a:pt x="69" y="66"/>
                </a:lnTo>
                <a:lnTo>
                  <a:pt x="69" y="68"/>
                </a:lnTo>
                <a:lnTo>
                  <a:pt x="63" y="68"/>
                </a:ln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6"/>
          <p:cNvSpPr/>
          <p:nvPr/>
        </p:nvSpPr>
        <p:spPr>
          <a:xfrm>
            <a:off x="8286840" y="4319640"/>
            <a:ext cx="834480" cy="754920"/>
          </a:xfrm>
          <a:custGeom>
            <a:avLst/>
            <a:gdLst/>
            <a:ahLst/>
            <a:cxnLst/>
            <a:rect l="l" t="t" r="r" b="b"/>
            <a:pathLst>
              <a:path w="7" h="3">
                <a:moveTo>
                  <a:pt x="63" y="67"/>
                </a:moveTo>
                <a:lnTo>
                  <a:pt x="69" y="67"/>
                </a:lnTo>
                <a:lnTo>
                  <a:pt x="69" y="65"/>
                </a:lnTo>
                <a:lnTo>
                  <a:pt x="70" y="65"/>
                </a:lnTo>
                <a:lnTo>
                  <a:pt x="70" y="67"/>
                </a:lnTo>
                <a:lnTo>
                  <a:pt x="64" y="67"/>
                </a:lnTo>
                <a:lnTo>
                  <a:pt x="64" y="68"/>
                </a:lnTo>
                <a:lnTo>
                  <a:pt x="70" y="68"/>
                </a:lnTo>
                <a:lnTo>
                  <a:pt x="70" y="66"/>
                </a:lnTo>
                <a:lnTo>
                  <a:pt x="69" y="66"/>
                </a:lnTo>
                <a:lnTo>
                  <a:pt x="69" y="68"/>
                </a:lnTo>
                <a:lnTo>
                  <a:pt x="63" y="68"/>
                </a:ln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7"/>
          <p:cNvSpPr/>
          <p:nvPr/>
        </p:nvSpPr>
        <p:spPr>
          <a:xfrm>
            <a:off x="9121320" y="4225680"/>
            <a:ext cx="2488680" cy="94284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Bildungswissen-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schaften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/ Didaktik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7600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Masterstudiengänge am Institut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796680" y="2709360"/>
            <a:ext cx="4721040" cy="1029960"/>
          </a:xfrm>
          <a:prstGeom prst="rect">
            <a:avLst/>
          </a:prstGeom>
          <a:solidFill>
            <a:srgbClr val="0E58C4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B.A. Politik und Gesellschaft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6587280" y="3398940"/>
            <a:ext cx="4721040" cy="680760"/>
          </a:xfrm>
          <a:prstGeom prst="rect">
            <a:avLst/>
          </a:prstGeom>
          <a:solidFill>
            <a:srgbClr val="0E58C4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M.A. </a:t>
            </a:r>
            <a:r>
              <a:rPr lang="de-DE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Soziologie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6587280" y="2382840"/>
            <a:ext cx="4721040" cy="588960"/>
          </a:xfrm>
          <a:prstGeom prst="rect">
            <a:avLst/>
          </a:prstGeom>
          <a:solidFill>
            <a:srgbClr val="0E58C4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M.A. Politikwissenschaft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796680" y="4844880"/>
            <a:ext cx="4741560" cy="1029960"/>
          </a:xfrm>
          <a:prstGeom prst="rect">
            <a:avLst/>
          </a:prstGeom>
          <a:solidFill>
            <a:srgbClr val="2E75B6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B.A. Lehramt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Sozialwissenschaften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6566760" y="4897440"/>
            <a:ext cx="4741560" cy="821873"/>
          </a:xfrm>
          <a:prstGeom prst="rect">
            <a:avLst/>
          </a:prstGeom>
          <a:solidFill>
            <a:srgbClr val="2E75B6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M. Ed. Sozialwissenschaften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 flipV="1">
            <a:off x="5833080" y="2709360"/>
            <a:ext cx="462240" cy="33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B9BD5"/>
            </a:solidFill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8"/>
          <p:cNvSpPr/>
          <p:nvPr/>
        </p:nvSpPr>
        <p:spPr>
          <a:xfrm>
            <a:off x="5762160" y="5360040"/>
            <a:ext cx="707040" cy="1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B9BD5"/>
            </a:solidFill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9"/>
          <p:cNvSpPr/>
          <p:nvPr/>
        </p:nvSpPr>
        <p:spPr>
          <a:xfrm>
            <a:off x="5833080" y="3397195"/>
            <a:ext cx="384480" cy="35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B9BD5"/>
            </a:solidFill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Online-</a:t>
            </a:r>
            <a:r>
              <a:rPr lang="de-DE" sz="2800" cap="all" spc="-1" dirty="0" err="1">
                <a:uFill>
                  <a:solidFill>
                    <a:srgbClr val="FFFFFF"/>
                  </a:solidFill>
                </a:uFill>
                <a:latin typeface="Gill Sans MT"/>
              </a:rPr>
              <a:t>self</a:t>
            </a:r>
            <a:r>
              <a:rPr lang="de-DE" sz="2800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-</a:t>
            </a:r>
            <a:r>
              <a:rPr lang="de-DE" sz="2800" cap="all" spc="-1" dirty="0" err="1">
                <a:uFill>
                  <a:solidFill>
                    <a:srgbClr val="FFFFFF"/>
                  </a:solidFill>
                </a:uFill>
                <a:latin typeface="Gill Sans MT"/>
              </a:rPr>
              <a:t>assessment</a:t>
            </a: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 – Beratungsangebot der Uni Bonn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9" name="Inhaltsplatzhalter 5"/>
          <p:cNvPicPr/>
          <p:nvPr/>
        </p:nvPicPr>
        <p:blipFill>
          <a:blip r:embed="rId2"/>
          <a:stretch/>
        </p:blipFill>
        <p:spPr>
          <a:xfrm>
            <a:off x="1119600" y="2372760"/>
            <a:ext cx="3726360" cy="3782160"/>
          </a:xfrm>
          <a:prstGeom prst="rect">
            <a:avLst/>
          </a:prstGeom>
          <a:ln>
            <a:noFill/>
          </a:ln>
        </p:spPr>
      </p:pic>
      <p:sp>
        <p:nvSpPr>
          <p:cNvPr id="300" name="CustomShape 2"/>
          <p:cNvSpPr/>
          <p:nvPr/>
        </p:nvSpPr>
        <p:spPr>
          <a:xfrm>
            <a:off x="5750640" y="3952800"/>
            <a:ext cx="5252400" cy="918138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https://www.uni-bonn.de/studium/vor-dem-studium/orientierung-beratung/online-self-assessment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581040" y="3043800"/>
            <a:ext cx="11029320" cy="149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3600" cap="all" spc="-1" dirty="0" smtClean="0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Inhalte des Studiums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581040" y="4541400"/>
            <a:ext cx="11029320" cy="60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strike="noStrike" cap="all" spc="-1" dirty="0" smtClean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Alltag an der Uni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Themenmodule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895837" y="3136500"/>
            <a:ext cx="2174040" cy="17661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Politik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und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Gesellschaft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8696717" y="4194149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Methoden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6183211" y="4194149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Allgemeine Soziologie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6"/>
          <p:cNvSpPr/>
          <p:nvPr/>
        </p:nvSpPr>
        <p:spPr>
          <a:xfrm>
            <a:off x="3653850" y="4194149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Politische Theorie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und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Ideengeschichte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8696717" y="2290320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Deutsche und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Europäische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Politik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8"/>
          <p:cNvSpPr/>
          <p:nvPr/>
        </p:nvSpPr>
        <p:spPr>
          <a:xfrm>
            <a:off x="6183211" y="2290320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Politische Systeme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9"/>
          <p:cNvSpPr/>
          <p:nvPr/>
        </p:nvSpPr>
        <p:spPr>
          <a:xfrm>
            <a:off x="3653850" y="2257740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Internationale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Beziehungen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cap="all" spc="-1" dirty="0" err="1">
                <a:uFill>
                  <a:solidFill>
                    <a:srgbClr val="FFFFFF"/>
                  </a:solidFill>
                </a:uFill>
                <a:latin typeface="Gill Sans MT"/>
              </a:rPr>
              <a:t>praxis</a:t>
            </a:r>
            <a:r>
              <a:rPr lang="de-DE" sz="2800" b="0" strike="noStrike" cap="all" spc="-1" dirty="0" err="1">
                <a:uFill>
                  <a:solidFill>
                    <a:srgbClr val="FFFFFF"/>
                  </a:solidFill>
                </a:uFill>
                <a:latin typeface="Gill Sans MT"/>
              </a:rPr>
              <a:t>module</a:t>
            </a: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 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3899880" y="4495211"/>
            <a:ext cx="3201731" cy="17661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de-DE" b="1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Praxisnahe Bildung </a:t>
            </a:r>
          </a:p>
        </p:txBody>
      </p:sp>
      <p:sp>
        <p:nvSpPr>
          <p:cNvPr id="277" name="CustomShape 3"/>
          <p:cNvSpPr/>
          <p:nvPr/>
        </p:nvSpPr>
        <p:spPr>
          <a:xfrm>
            <a:off x="7101611" y="4495213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Weitere Angebote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Fakultät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1725840" y="4495213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Berufsfeld-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analyse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5"/>
          <p:cNvSpPr/>
          <p:nvPr/>
        </p:nvSpPr>
        <p:spPr>
          <a:xfrm>
            <a:off x="7101611" y="2290320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Exkursionen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6"/>
          <p:cNvSpPr/>
          <p:nvPr/>
        </p:nvSpPr>
        <p:spPr>
          <a:xfrm>
            <a:off x="4333272" y="2290320"/>
            <a:ext cx="232632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Sprachen </a:t>
            </a:r>
          </a:p>
          <a:p>
            <a:pPr algn="ctr">
              <a:lnSpc>
                <a:spcPct val="100000"/>
              </a:lnSpc>
            </a:pPr>
            <a:r>
              <a:rPr lang="de-D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Französisch, Italienisch, Spanisch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7"/>
          <p:cNvSpPr/>
          <p:nvPr/>
        </p:nvSpPr>
        <p:spPr>
          <a:xfrm>
            <a:off x="1725840" y="2290320"/>
            <a:ext cx="2174040" cy="1766160"/>
          </a:xfrm>
          <a:prstGeom prst="rect">
            <a:avLst/>
          </a:prstGeom>
          <a:solidFill>
            <a:srgbClr val="4472C4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Praktikum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58104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Studienalltag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887040" y="2250720"/>
            <a:ext cx="5086800" cy="535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STUDIENLEISTUNGEN </a:t>
            </a:r>
            <a:r>
              <a:rPr lang="de-DE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&amp; </a:t>
            </a:r>
            <a:r>
              <a:rPr lang="de-DE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PRÜFUNGEN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702900" y="2926080"/>
            <a:ext cx="5392800" cy="2934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Protokolle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Essays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Referate</a:t>
            </a: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Klausuren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Hausarbeiten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Mündl</a:t>
            </a:r>
            <a:r>
              <a:rPr lang="de-DE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. Prüfungen</a:t>
            </a: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B.A.-Arbeit</a:t>
            </a:r>
          </a:p>
          <a:p>
            <a:pPr marL="285840" indent="-285480">
              <a:lnSpc>
                <a:spcPct val="80000"/>
              </a:lnSpc>
              <a:buClr>
                <a:srgbClr val="629DD1"/>
              </a:buClr>
              <a:buSzPct val="92000"/>
              <a:buFont typeface="Arial"/>
              <a:buChar char="•"/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80000"/>
              </a:lnSpc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5" name="TextShape 4"/>
          <p:cNvSpPr txBox="1"/>
          <p:nvPr/>
        </p:nvSpPr>
        <p:spPr>
          <a:xfrm>
            <a:off x="6523560" y="2250720"/>
            <a:ext cx="5086800" cy="5529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EIGENENGAGEMENT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6" name="TextShape 5"/>
          <p:cNvSpPr txBox="1"/>
          <p:nvPr/>
        </p:nvSpPr>
        <p:spPr>
          <a:xfrm>
            <a:off x="6370560" y="2926080"/>
            <a:ext cx="5392800" cy="2934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10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Bereitschaft zum Selbststudium </a:t>
            </a:r>
            <a:r>
              <a:rPr lang="de-DE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	lesen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100000"/>
              </a:lnSpc>
              <a:buClr>
                <a:srgbClr val="629DD1"/>
              </a:buClr>
              <a:buSzPct val="92000"/>
              <a:buFont typeface="Arial"/>
              <a:buChar char="•"/>
            </a:pPr>
            <a:endParaRPr lang="de-DE" sz="25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10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Praktika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10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Qualifizierende Jobs / Tätigkeiten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85840" indent="-285480">
              <a:lnSpc>
                <a:spcPct val="100000"/>
              </a:lnSpc>
              <a:buClr>
                <a:srgbClr val="629DD1"/>
              </a:buClr>
              <a:buSzPct val="92000"/>
              <a:buFont typeface="Arial"/>
              <a:buChar char="•"/>
            </a:pPr>
            <a:r>
              <a:rPr lang="de-DE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Auslandsaufenthalt (z.B. Erasmus)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6905897" y="3675017"/>
            <a:ext cx="269966" cy="26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581040" y="3043800"/>
            <a:ext cx="11029320" cy="149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3600" b="0" strike="noStrike" cap="all" spc="-1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Studieren in Bonn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581040" y="4541400"/>
            <a:ext cx="11029320" cy="60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strike="noStrike" cap="all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Standort Nutzen 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Standortvorteil Bonn – Kooperationen des Instituts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Bonn International Center </a:t>
            </a:r>
            <a:r>
              <a:rPr lang="de-DE" sz="2000" b="0" strike="noStrike" spc="-1" dirty="0" err="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</a:t>
            </a: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lang="de-DE" sz="2000" b="0" strike="noStrike" spc="-1" dirty="0" err="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Conversion</a:t>
            </a: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(BICC)</a:t>
            </a: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Bonner Akademie </a:t>
            </a:r>
            <a:r>
              <a:rPr lang="de-DE" sz="2000" b="0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für </a:t>
            </a: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Forschung und Lehre praktischer Politik (BAPP)</a:t>
            </a: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Center </a:t>
            </a:r>
            <a:r>
              <a:rPr lang="de-DE" sz="2000" b="0" strike="noStrike" spc="-1" dirty="0" err="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</a:t>
            </a: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Global Studies (CGS)</a:t>
            </a: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en-US" sz="2000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Center for Advanced Security, Strategic and Integrations </a:t>
            </a:r>
            <a:r>
              <a:rPr lang="en-US" sz="2000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Studies </a:t>
            </a:r>
            <a:r>
              <a:rPr lang="de-DE" sz="2000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(CASSIS)</a:t>
            </a:r>
            <a:endParaRPr lang="de-DE" sz="20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Forum Internationale Wissenschaft (FIW)</a:t>
            </a: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Käte-Hamburger-Kolleg </a:t>
            </a: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„Recht als Kultur“ </a:t>
            </a: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Zentrum für europäische Integrationsforschung (ZEI)</a:t>
            </a: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Zentrum für Entwicklungsforschung (ZEF)</a:t>
            </a: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sz="2000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Zentrum für Evaluation und Methoden (ZEM)</a:t>
            </a: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Standortvorteil Bonn – Institutionen der </a:t>
            </a:r>
            <a:r>
              <a:rPr lang="de-DE" sz="2800" b="0" strike="noStrike" cap="all" spc="-1" dirty="0" err="1">
                <a:uFill>
                  <a:solidFill>
                    <a:srgbClr val="FFFFFF"/>
                  </a:solidFill>
                </a:uFill>
                <a:latin typeface="Gill Sans MT"/>
              </a:rPr>
              <a:t>berufspraxis</a:t>
            </a: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4" name="Inhaltsplatzhalter 5"/>
          <p:cNvPicPr/>
          <p:nvPr/>
        </p:nvPicPr>
        <p:blipFill>
          <a:blip r:embed="rId2"/>
          <a:stretch/>
        </p:blipFill>
        <p:spPr>
          <a:xfrm>
            <a:off x="349200" y="1946520"/>
            <a:ext cx="4466160" cy="4704480"/>
          </a:xfrm>
          <a:prstGeom prst="rect">
            <a:avLst/>
          </a:prstGeom>
          <a:ln>
            <a:noFill/>
          </a:ln>
        </p:spPr>
      </p:pic>
      <p:sp>
        <p:nvSpPr>
          <p:cNvPr id="295" name="CustomShape 2"/>
          <p:cNvSpPr/>
          <p:nvPr/>
        </p:nvSpPr>
        <p:spPr>
          <a:xfrm>
            <a:off x="4815360" y="2133720"/>
            <a:ext cx="5910377" cy="401292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UN-Standort Bonn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Medienstandort Bonn (z.B. Phoenix)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Regierungssitz Bonn (z.B. Bildungsministerium)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Entwicklungszusammenarbeit </a:t>
            </a:r>
            <a:r>
              <a:rPr lang="de-D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(GIZ)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Forschungseinrichtungen und Stiftungen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Cyber</a:t>
            </a: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Security Cluster Bonn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Nähe zu Köln und </a:t>
            </a:r>
            <a:r>
              <a:rPr lang="de-D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Düsseldorf</a:t>
            </a: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r>
              <a:rPr lang="de-D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…zwischen </a:t>
            </a: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Berlin und </a:t>
            </a:r>
            <a:r>
              <a:rPr lang="de-D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Brüssel: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Im Zentrum Europas!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Struktur des Vortrags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06000" indent="-305640">
              <a:lnSpc>
                <a:spcPct val="100000"/>
              </a:lnSpc>
              <a:buClr>
                <a:srgbClr val="333399"/>
              </a:buClr>
              <a:buSzPct val="92000"/>
              <a:buFont typeface="Wingdings" charset="2"/>
              <a:buAutoNum type="arabicPeriod"/>
            </a:pPr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 Welche Studiengänge werden angeboten?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6000" indent="-305640">
              <a:lnSpc>
                <a:spcPct val="100000"/>
              </a:lnSpc>
              <a:buClr>
                <a:srgbClr val="333399"/>
              </a:buClr>
              <a:buSzPct val="92000"/>
              <a:buFont typeface="Times New Roman"/>
              <a:buAutoNum type="arabicPeriod"/>
            </a:pPr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de-DE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Inhalte des Studiums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6000" indent="-305640">
              <a:lnSpc>
                <a:spcPct val="100000"/>
              </a:lnSpc>
              <a:buClr>
                <a:srgbClr val="333399"/>
              </a:buClr>
              <a:buSzPct val="92000"/>
              <a:buFont typeface="Times New Roman"/>
              <a:buAutoNum type="arabicPeriod"/>
            </a:pPr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 Studieren in Bonn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6000" indent="-305640">
              <a:lnSpc>
                <a:spcPct val="100000"/>
              </a:lnSpc>
              <a:buClr>
                <a:srgbClr val="333399"/>
              </a:buClr>
              <a:buSzPct val="92000"/>
              <a:buFont typeface="Times New Roman"/>
              <a:buAutoNum type="arabicPeriod"/>
            </a:pPr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 Das Angebot der Fachschaft 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6000" indent="-305640">
              <a:lnSpc>
                <a:spcPct val="100000"/>
              </a:lnSpc>
              <a:buClr>
                <a:srgbClr val="333399"/>
              </a:buClr>
              <a:buSzPct val="92000"/>
              <a:buFont typeface="Times New Roman"/>
              <a:buAutoNum type="arabicPeriod"/>
            </a:pPr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 Fragen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Mögliche </a:t>
            </a:r>
            <a:r>
              <a:rPr lang="de-DE" sz="2800" b="0" strike="noStrike" cap="all" spc="-1" dirty="0" err="1">
                <a:uFill>
                  <a:solidFill>
                    <a:srgbClr val="FFFFFF"/>
                  </a:solidFill>
                </a:uFill>
                <a:latin typeface="Gill Sans MT"/>
              </a:rPr>
              <a:t>berufsfelder</a:t>
            </a: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...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Medien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 Zeitungen, Rundfunk, Fernsehen, (Fach-) Zeitschriften, Verlage, Online-Medien, Nachrichtenagenturen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Öffentlichkeitsarbeit</a:t>
            </a:r>
            <a:r>
              <a:rPr lang="de-D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</a:t>
            </a:r>
            <a:r>
              <a:rPr lang="de-DE" b="0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Public Relations, Medienberatung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Parteien</a:t>
            </a:r>
            <a:r>
              <a:rPr lang="de-D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</a:t>
            </a:r>
            <a:r>
              <a:rPr lang="de-DE" b="0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Parlamente, Behörden, öffentliche Verwaltung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Verbände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 Gewerkschaften, Arbeitgeberverbande, Berufsverbande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Politische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und sonstige </a:t>
            </a: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Stiftungen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Politikberatung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 Think Tanks, Stiftungen, Public-</a:t>
            </a:r>
            <a:r>
              <a:rPr lang="de-DE" b="0" strike="noStrike" spc="-1" dirty="0" err="1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Affairs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-Agenturen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Auswärtiger </a:t>
            </a:r>
            <a:r>
              <a:rPr lang="de-DE" b="1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Dienst</a:t>
            </a:r>
            <a:r>
              <a:rPr lang="de-D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</a:t>
            </a:r>
            <a:r>
              <a:rPr lang="de-DE" b="0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lang="de-D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</a:t>
            </a:r>
            <a:r>
              <a:rPr lang="de-DE" b="0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nternationale 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Organisationen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Meinungsforschung</a:t>
            </a:r>
            <a:r>
              <a:rPr lang="de-D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 Bsp. infas Bonn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Landeszentralen </a:t>
            </a: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für Politische </a:t>
            </a:r>
            <a:r>
              <a:rPr lang="de-DE" b="1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Bildung</a:t>
            </a:r>
            <a:r>
              <a:rPr lang="de-D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 </a:t>
            </a:r>
            <a:r>
              <a:rPr lang="de-DE" b="0" strike="noStrike" spc="-1" dirty="0" smtClean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Volkshochschulen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Wissenschaft</a:t>
            </a:r>
            <a:r>
              <a:rPr lang="de-DE" b="0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 Universitäten oder spezielle Forschungseinrichtungen </a:t>
            </a: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06000" indent="-305640">
              <a:lnSpc>
                <a:spcPct val="100000"/>
              </a:lnSpc>
              <a:spcBef>
                <a:spcPts val="600"/>
              </a:spcBef>
              <a:buClr>
                <a:srgbClr val="629DD1"/>
              </a:buClr>
              <a:buSzPct val="92000"/>
              <a:buFont typeface="Wingdings 2" charset="2"/>
              <a:buChar char=""/>
            </a:pPr>
            <a:r>
              <a:rPr lang="de-DE" b="1" strike="noStrike" spc="-1" dirty="0">
                <a:solidFill>
                  <a:srgbClr val="242852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Wirtschaft</a:t>
            </a:r>
            <a:endParaRPr lang="de-DE" sz="500" b="1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lang="de-DE" sz="5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581040" y="3043800"/>
            <a:ext cx="11029320" cy="149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3600" cap="all" spc="-1" dirty="0" smtClean="0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Weitere INFORMATIONS- UND </a:t>
            </a:r>
            <a:r>
              <a:rPr lang="de-DE" sz="3600" cap="all" spc="-1" dirty="0" err="1" smtClean="0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BerATUNGSMÖGLICHKEITEN</a:t>
            </a:r>
            <a:r>
              <a:rPr lang="de-DE" sz="3600" b="0" strike="noStrike" cap="all" spc="-1" dirty="0" smtClean="0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581040" y="4541400"/>
            <a:ext cx="11029320" cy="60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strike="noStrike" cap="all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Zur Orientierung und bei studieninteresse 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7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Homepage des Institut für Politische Wissenschaft und Soziologie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/>
          <a:stretch/>
        </p:blipFill>
        <p:spPr bwMode="auto">
          <a:xfrm>
            <a:off x="581040" y="1878360"/>
            <a:ext cx="7235800" cy="440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" name="CustomShape 2"/>
          <p:cNvSpPr/>
          <p:nvPr/>
        </p:nvSpPr>
        <p:spPr>
          <a:xfrm>
            <a:off x="6529469" y="4079549"/>
            <a:ext cx="5252400" cy="548297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Ctr="1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www.politik-soziologie.uni-bonn.de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47993" y="3535623"/>
            <a:ext cx="10363200" cy="1962447"/>
          </a:xfrm>
        </p:spPr>
        <p:txBody>
          <a:bodyPr/>
          <a:lstStyle/>
          <a:p>
            <a:r>
              <a:rPr lang="de-DE" dirty="0"/>
              <a:t>	Marcel Turlach						        Isabelle Ohl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557741" y="746262"/>
            <a:ext cx="10363200" cy="892758"/>
          </a:xfrm>
        </p:spPr>
        <p:txBody>
          <a:bodyPr/>
          <a:lstStyle/>
          <a:p>
            <a:r>
              <a:rPr lang="de-DE" dirty="0">
                <a:latin typeface="Gill Sans MT" panose="020B0502020104020203" pitchFamily="34" charset="0"/>
              </a:rPr>
              <a:t>Das Mentorat</a:t>
            </a:r>
          </a:p>
        </p:txBody>
      </p:sp>
      <p:pic>
        <p:nvPicPr>
          <p:cNvPr id="9" name="Inhaltsplatzhalter 3"/>
          <p:cNvPicPr/>
          <p:nvPr/>
        </p:nvPicPr>
        <p:blipFill>
          <a:blip r:embed="rId2"/>
          <a:stretch/>
        </p:blipFill>
        <p:spPr>
          <a:xfrm>
            <a:off x="4430608" y="2150017"/>
            <a:ext cx="2678746" cy="1454940"/>
          </a:xfrm>
          <a:prstGeom prst="rect">
            <a:avLst/>
          </a:prstGeom>
          <a:ln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3795598" y="3924819"/>
            <a:ext cx="3948766" cy="1551306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entorat.ipws@uni-bonn.de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Sprechstunde: Dienstag, 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9:30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-11 Uhr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Am Hofgarten 15, 1. OG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7"/>
          <a:stretch/>
        </p:blipFill>
        <p:spPr>
          <a:xfrm>
            <a:off x="7927675" y="1928694"/>
            <a:ext cx="2508811" cy="307341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0" r="-2354" b="19995"/>
          <a:stretch/>
        </p:blipFill>
        <p:spPr>
          <a:xfrm>
            <a:off x="1170109" y="1928695"/>
            <a:ext cx="2582382" cy="30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581040" y="3043800"/>
            <a:ext cx="11029320" cy="149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3600" b="0" strike="noStrike" cap="all" spc="-1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Das Angebot der Fachschaft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581040" y="4541400"/>
            <a:ext cx="11029320" cy="60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strike="noStrike" cap="all" spc="-1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Von Studierenden für Studierende </a:t>
            </a:r>
            <a:endParaRPr lang="de-DE" sz="1800" b="0" strike="noStrike" spc="-1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735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Was ist die Fachschaft?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1" name="Bild 7"/>
          <p:cNvPicPr/>
          <p:nvPr/>
        </p:nvPicPr>
        <p:blipFill>
          <a:blip r:embed="rId2"/>
          <a:srcRect t="13484"/>
          <a:stretch/>
        </p:blipFill>
        <p:spPr>
          <a:xfrm>
            <a:off x="2097000" y="2057400"/>
            <a:ext cx="7284960" cy="4571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8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Referate</a:t>
            </a: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748440" y="2574360"/>
            <a:ext cx="3670920" cy="3670920"/>
          </a:xfrm>
          <a:custGeom>
            <a:avLst/>
            <a:gdLst/>
            <a:ahLst/>
            <a:cxnLst/>
            <a:rect l="l" t="t" r="r" b="b"/>
            <a:pathLst>
              <a:path w="185" h="185">
                <a:moveTo>
                  <a:pt x="234" y="235"/>
                </a:moveTo>
                <a:lnTo>
                  <a:pt x="236" y="237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3"/>
          <p:cNvSpPr/>
          <p:nvPr/>
        </p:nvSpPr>
        <p:spPr>
          <a:xfrm>
            <a:off x="748440" y="2574360"/>
            <a:ext cx="3670920" cy="3670920"/>
          </a:xfrm>
          <a:custGeom>
            <a:avLst/>
            <a:gdLst/>
            <a:ahLst/>
            <a:cxnLst/>
            <a:rect l="l" t="t" r="r" b="b"/>
            <a:pathLst>
              <a:path w="185" h="185">
                <a:moveTo>
                  <a:pt x="234" y="235"/>
                </a:moveTo>
                <a:lnTo>
                  <a:pt x="236" y="237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748440" y="2574360"/>
            <a:ext cx="3670920" cy="3670920"/>
          </a:xfrm>
          <a:custGeom>
            <a:avLst/>
            <a:gdLst/>
            <a:ahLst/>
            <a:cxnLst/>
            <a:rect l="l" t="t" r="r" b="b"/>
            <a:pathLst>
              <a:path w="185" h="185">
                <a:moveTo>
                  <a:pt x="234" y="235"/>
                </a:moveTo>
                <a:lnTo>
                  <a:pt x="236" y="237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5"/>
          <p:cNvSpPr/>
          <p:nvPr/>
        </p:nvSpPr>
        <p:spPr>
          <a:xfrm>
            <a:off x="748440" y="2574360"/>
            <a:ext cx="3670920" cy="3670920"/>
          </a:xfrm>
          <a:custGeom>
            <a:avLst/>
            <a:gdLst/>
            <a:ahLst/>
            <a:cxnLst/>
            <a:rect l="l" t="t" r="r" b="b"/>
            <a:pathLst>
              <a:path w="185" h="185">
                <a:moveTo>
                  <a:pt x="234" y="235"/>
                </a:moveTo>
                <a:lnTo>
                  <a:pt x="236" y="237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6"/>
          <p:cNvSpPr/>
          <p:nvPr/>
        </p:nvSpPr>
        <p:spPr>
          <a:xfrm>
            <a:off x="748440" y="2574360"/>
            <a:ext cx="3670920" cy="3670920"/>
          </a:xfrm>
          <a:custGeom>
            <a:avLst/>
            <a:gdLst/>
            <a:ahLst/>
            <a:cxnLst/>
            <a:rect l="l" t="t" r="r" b="b"/>
            <a:pathLst>
              <a:path w="185" h="185">
                <a:moveTo>
                  <a:pt x="234" y="235"/>
                </a:moveTo>
                <a:lnTo>
                  <a:pt x="236" y="237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7"/>
          <p:cNvSpPr/>
          <p:nvPr/>
        </p:nvSpPr>
        <p:spPr>
          <a:xfrm>
            <a:off x="748440" y="2574360"/>
            <a:ext cx="3670920" cy="3670920"/>
          </a:xfrm>
          <a:custGeom>
            <a:avLst/>
            <a:gdLst/>
            <a:ahLst/>
            <a:cxnLst/>
            <a:rect l="l" t="t" r="r" b="b"/>
            <a:pathLst>
              <a:path w="185" h="185">
                <a:moveTo>
                  <a:pt x="234" y="235"/>
                </a:moveTo>
                <a:lnTo>
                  <a:pt x="236" y="237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8"/>
          <p:cNvSpPr/>
          <p:nvPr/>
        </p:nvSpPr>
        <p:spPr>
          <a:xfrm>
            <a:off x="748440" y="2574360"/>
            <a:ext cx="3670920" cy="3670920"/>
          </a:xfrm>
          <a:custGeom>
            <a:avLst/>
            <a:gdLst/>
            <a:ahLst/>
            <a:cxnLst/>
            <a:rect l="l" t="t" r="r" b="b"/>
            <a:pathLst>
              <a:path w="185" h="185">
                <a:moveTo>
                  <a:pt x="234" y="235"/>
                </a:moveTo>
                <a:lnTo>
                  <a:pt x="236" y="237"/>
                </a:lnTo>
                <a:close/>
              </a:path>
            </a:pathLst>
          </a:custGeom>
          <a:solidFill>
            <a:srgbClr val="B5CB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9"/>
          <p:cNvSpPr/>
          <p:nvPr/>
        </p:nvSpPr>
        <p:spPr>
          <a:xfrm>
            <a:off x="1825200" y="3607920"/>
            <a:ext cx="1517040" cy="1603800"/>
          </a:xfrm>
          <a:custGeom>
            <a:avLst/>
            <a:gdLst/>
            <a:ahLst/>
            <a:cxnLst/>
            <a:rect l="l" t="t" r="r" b="b"/>
            <a:pathLst>
              <a:path w="1517427" h="1604258">
                <a:moveTo>
                  <a:pt x="5" y="8"/>
                </a:moveTo>
                <a:cubicBezTo>
                  <a:pt x="5" y="9"/>
                  <a:pt x="10" y="5"/>
                  <a:pt x="11" y="5"/>
                </a:cubicBezTo>
                <a:cubicBezTo>
                  <a:pt x="12" y="5"/>
                  <a:pt x="13" y="9"/>
                  <a:pt x="13" y="8"/>
                </a:cubicBezTo>
                <a:cubicBezTo>
                  <a:pt x="13" y="14"/>
                  <a:pt x="12" y="7"/>
                  <a:pt x="11" y="7"/>
                </a:cubicBezTo>
                <a:cubicBezTo>
                  <a:pt x="10" y="7"/>
                  <a:pt x="5" y="14"/>
                  <a:pt x="5" y="8"/>
                </a:cubicBezTo>
                <a:close/>
              </a:path>
            </a:pathLst>
          </a:cu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2640" tIns="255240" rIns="242640" bIns="255240" anchor="ctr" anchorCtr="1"/>
          <a:lstStyle/>
          <a:p>
            <a:pPr algn="ctr">
              <a:lnSpc>
                <a:spcPct val="90000"/>
              </a:lnSpc>
            </a:pPr>
            <a:r>
              <a:rPr lang="de-DE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Vorsitzende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10"/>
          <p:cNvSpPr/>
          <p:nvPr/>
        </p:nvSpPr>
        <p:spPr>
          <a:xfrm>
            <a:off x="2088360" y="2114640"/>
            <a:ext cx="990720" cy="990720"/>
          </a:xfrm>
          <a:custGeom>
            <a:avLst/>
            <a:gdLst/>
            <a:ahLst/>
            <a:cxnLst/>
            <a:rect l="l" t="t" r="r" b="b"/>
            <a:pathLst>
              <a:path w="991061" h="991061">
                <a:moveTo>
                  <a:pt x="5" y="7"/>
                </a:moveTo>
                <a:cubicBezTo>
                  <a:pt x="5" y="8"/>
                  <a:pt x="8" y="5"/>
                  <a:pt x="7" y="5"/>
                </a:cubicBezTo>
                <a:cubicBezTo>
                  <a:pt x="9" y="5"/>
                  <a:pt x="10" y="8"/>
                  <a:pt x="10" y="7"/>
                </a:cubicBezTo>
                <a:cubicBezTo>
                  <a:pt x="10" y="9"/>
                  <a:pt x="9" y="10"/>
                  <a:pt x="7" y="10"/>
                </a:cubicBezTo>
                <a:cubicBezTo>
                  <a:pt x="8" y="10"/>
                  <a:pt x="5" y="9"/>
                  <a:pt x="5" y="7"/>
                </a:cubicBezTo>
                <a:close/>
              </a:path>
            </a:pathLst>
          </a:cu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170640" rIns="170640" bIns="170640" anchor="ctr" anchorCtr="1"/>
          <a:lstStyle/>
          <a:p>
            <a:pPr algn="ctr">
              <a:lnSpc>
                <a:spcPct val="90000"/>
              </a:lnSpc>
            </a:pPr>
            <a:r>
              <a:rPr lang="de-D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HoPo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11"/>
          <p:cNvSpPr/>
          <p:nvPr/>
        </p:nvSpPr>
        <p:spPr>
          <a:xfrm>
            <a:off x="3495600" y="2792160"/>
            <a:ext cx="990720" cy="990720"/>
          </a:xfrm>
          <a:custGeom>
            <a:avLst/>
            <a:gdLst/>
            <a:ahLst/>
            <a:cxnLst/>
            <a:rect l="l" t="t" r="r" b="b"/>
            <a:pathLst>
              <a:path w="991061" h="991061">
                <a:moveTo>
                  <a:pt x="5" y="7"/>
                </a:moveTo>
                <a:cubicBezTo>
                  <a:pt x="5" y="8"/>
                  <a:pt x="8" y="5"/>
                  <a:pt x="7" y="5"/>
                </a:cubicBezTo>
                <a:cubicBezTo>
                  <a:pt x="9" y="5"/>
                  <a:pt x="10" y="8"/>
                  <a:pt x="10" y="7"/>
                </a:cubicBezTo>
                <a:cubicBezTo>
                  <a:pt x="10" y="9"/>
                  <a:pt x="9" y="10"/>
                  <a:pt x="7" y="10"/>
                </a:cubicBezTo>
                <a:cubicBezTo>
                  <a:pt x="8" y="10"/>
                  <a:pt x="5" y="9"/>
                  <a:pt x="5" y="7"/>
                </a:cubicBezTo>
                <a:close/>
              </a:path>
            </a:pathLst>
          </a:cu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0200" tIns="160200" rIns="160200" bIns="160200" anchor="ctr" anchorCtr="1"/>
          <a:lstStyle/>
          <a:p>
            <a:pPr algn="ctr">
              <a:lnSpc>
                <a:spcPct val="90000"/>
              </a:lnSpc>
            </a:pPr>
            <a:r>
              <a:rPr lang="de-DE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Exkursion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12"/>
          <p:cNvSpPr/>
          <p:nvPr/>
        </p:nvSpPr>
        <p:spPr>
          <a:xfrm>
            <a:off x="3843360" y="4314960"/>
            <a:ext cx="990720" cy="990720"/>
          </a:xfrm>
          <a:custGeom>
            <a:avLst/>
            <a:gdLst/>
            <a:ahLst/>
            <a:cxnLst/>
            <a:rect l="l" t="t" r="r" b="b"/>
            <a:pathLst>
              <a:path w="991061" h="991061">
                <a:moveTo>
                  <a:pt x="5" y="7"/>
                </a:moveTo>
                <a:cubicBezTo>
                  <a:pt x="5" y="8"/>
                  <a:pt x="8" y="5"/>
                  <a:pt x="7" y="5"/>
                </a:cubicBezTo>
                <a:cubicBezTo>
                  <a:pt x="9" y="5"/>
                  <a:pt x="10" y="8"/>
                  <a:pt x="10" y="7"/>
                </a:cubicBezTo>
                <a:cubicBezTo>
                  <a:pt x="10" y="9"/>
                  <a:pt x="9" y="10"/>
                  <a:pt x="7" y="10"/>
                </a:cubicBezTo>
                <a:cubicBezTo>
                  <a:pt x="8" y="10"/>
                  <a:pt x="5" y="9"/>
                  <a:pt x="5" y="7"/>
                </a:cubicBezTo>
                <a:close/>
              </a:path>
            </a:pathLst>
          </a:cu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9200" tIns="169200" rIns="169200" bIns="169200" anchor="ctr" anchorCtr="1"/>
          <a:lstStyle/>
          <a:p>
            <a:pPr algn="ctr">
              <a:lnSpc>
                <a:spcPct val="90000"/>
              </a:lnSpc>
            </a:pPr>
            <a:r>
              <a:rPr lang="de-DE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13"/>
          <p:cNvSpPr/>
          <p:nvPr/>
        </p:nvSpPr>
        <p:spPr>
          <a:xfrm>
            <a:off x="2869200" y="5536080"/>
            <a:ext cx="990720" cy="990720"/>
          </a:xfrm>
          <a:custGeom>
            <a:avLst/>
            <a:gdLst/>
            <a:ahLst/>
            <a:cxnLst/>
            <a:rect l="l" t="t" r="r" b="b"/>
            <a:pathLst>
              <a:path w="991061" h="991061">
                <a:moveTo>
                  <a:pt x="5" y="7"/>
                </a:moveTo>
                <a:cubicBezTo>
                  <a:pt x="5" y="8"/>
                  <a:pt x="8" y="5"/>
                  <a:pt x="7" y="5"/>
                </a:cubicBezTo>
                <a:cubicBezTo>
                  <a:pt x="9" y="5"/>
                  <a:pt x="10" y="8"/>
                  <a:pt x="10" y="7"/>
                </a:cubicBezTo>
                <a:cubicBezTo>
                  <a:pt x="10" y="9"/>
                  <a:pt x="9" y="10"/>
                  <a:pt x="7" y="10"/>
                </a:cubicBezTo>
                <a:cubicBezTo>
                  <a:pt x="8" y="10"/>
                  <a:pt x="5" y="9"/>
                  <a:pt x="5" y="7"/>
                </a:cubicBezTo>
                <a:close/>
              </a:path>
            </a:pathLst>
          </a:cu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168120" rIns="168120" bIns="168120" anchor="ctr" anchorCtr="1"/>
          <a:lstStyle/>
          <a:p>
            <a:pPr algn="ctr">
              <a:lnSpc>
                <a:spcPct val="90000"/>
              </a:lnSpc>
            </a:pPr>
            <a:r>
              <a:rPr lang="de-DE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PolBil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14"/>
          <p:cNvSpPr/>
          <p:nvPr/>
        </p:nvSpPr>
        <p:spPr>
          <a:xfrm>
            <a:off x="1307520" y="5536080"/>
            <a:ext cx="990720" cy="990720"/>
          </a:xfrm>
          <a:custGeom>
            <a:avLst/>
            <a:gdLst/>
            <a:ahLst/>
            <a:cxnLst/>
            <a:rect l="l" t="t" r="r" b="b"/>
            <a:pathLst>
              <a:path w="991061" h="991061">
                <a:moveTo>
                  <a:pt x="5" y="7"/>
                </a:moveTo>
                <a:cubicBezTo>
                  <a:pt x="5" y="8"/>
                  <a:pt x="8" y="5"/>
                  <a:pt x="7" y="5"/>
                </a:cubicBezTo>
                <a:cubicBezTo>
                  <a:pt x="9" y="5"/>
                  <a:pt x="10" y="8"/>
                  <a:pt x="10" y="7"/>
                </a:cubicBezTo>
                <a:cubicBezTo>
                  <a:pt x="10" y="9"/>
                  <a:pt x="9" y="10"/>
                  <a:pt x="7" y="10"/>
                </a:cubicBezTo>
                <a:cubicBezTo>
                  <a:pt x="8" y="10"/>
                  <a:pt x="5" y="9"/>
                  <a:pt x="5" y="7"/>
                </a:cubicBezTo>
                <a:close/>
              </a:path>
            </a:pathLst>
          </a:cu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170640" rIns="170640" bIns="170640" anchor="ctr" anchorCtr="1"/>
          <a:lstStyle/>
          <a:p>
            <a:pPr algn="ctr">
              <a:lnSpc>
                <a:spcPct val="90000"/>
              </a:lnSpc>
            </a:pPr>
            <a:r>
              <a:rPr lang="de-D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15"/>
          <p:cNvSpPr/>
          <p:nvPr/>
        </p:nvSpPr>
        <p:spPr>
          <a:xfrm>
            <a:off x="333720" y="4314960"/>
            <a:ext cx="990720" cy="990720"/>
          </a:xfrm>
          <a:custGeom>
            <a:avLst/>
            <a:gdLst/>
            <a:ahLst/>
            <a:cxnLst/>
            <a:rect l="l" t="t" r="r" b="b"/>
            <a:pathLst>
              <a:path w="991061" h="991061">
                <a:moveTo>
                  <a:pt x="5" y="7"/>
                </a:moveTo>
                <a:cubicBezTo>
                  <a:pt x="5" y="8"/>
                  <a:pt x="8" y="5"/>
                  <a:pt x="7" y="5"/>
                </a:cubicBezTo>
                <a:cubicBezTo>
                  <a:pt x="9" y="5"/>
                  <a:pt x="10" y="8"/>
                  <a:pt x="10" y="7"/>
                </a:cubicBezTo>
                <a:cubicBezTo>
                  <a:pt x="10" y="9"/>
                  <a:pt x="9" y="10"/>
                  <a:pt x="7" y="10"/>
                </a:cubicBezTo>
                <a:cubicBezTo>
                  <a:pt x="8" y="10"/>
                  <a:pt x="5" y="9"/>
                  <a:pt x="5" y="7"/>
                </a:cubicBezTo>
                <a:close/>
              </a:path>
            </a:pathLst>
          </a:cu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0200" tIns="160200" rIns="160200" bIns="160200" anchor="ctr" anchorCtr="1"/>
          <a:lstStyle/>
          <a:p>
            <a:pPr algn="ctr">
              <a:lnSpc>
                <a:spcPct val="90000"/>
              </a:lnSpc>
            </a:pPr>
            <a:r>
              <a:rPr lang="de-DE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Politicum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16"/>
          <p:cNvSpPr/>
          <p:nvPr/>
        </p:nvSpPr>
        <p:spPr>
          <a:xfrm>
            <a:off x="681120" y="2792160"/>
            <a:ext cx="990720" cy="990720"/>
          </a:xfrm>
          <a:custGeom>
            <a:avLst/>
            <a:gdLst/>
            <a:ahLst/>
            <a:cxnLst/>
            <a:rect l="l" t="t" r="r" b="b"/>
            <a:pathLst>
              <a:path w="991061" h="991061">
                <a:moveTo>
                  <a:pt x="5" y="7"/>
                </a:moveTo>
                <a:cubicBezTo>
                  <a:pt x="5" y="8"/>
                  <a:pt x="8" y="5"/>
                  <a:pt x="7" y="5"/>
                </a:cubicBezTo>
                <a:cubicBezTo>
                  <a:pt x="9" y="5"/>
                  <a:pt x="10" y="8"/>
                  <a:pt x="10" y="7"/>
                </a:cubicBezTo>
                <a:cubicBezTo>
                  <a:pt x="10" y="9"/>
                  <a:pt x="9" y="10"/>
                  <a:pt x="7" y="10"/>
                </a:cubicBezTo>
                <a:cubicBezTo>
                  <a:pt x="8" y="10"/>
                  <a:pt x="5" y="9"/>
                  <a:pt x="5" y="7"/>
                </a:cubicBezTo>
                <a:close/>
              </a:path>
            </a:pathLst>
          </a:cu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170640" rIns="170640" bIns="170640" anchor="ctr" anchorCtr="1"/>
          <a:lstStyle/>
          <a:p>
            <a:pPr algn="ctr">
              <a:lnSpc>
                <a:spcPct val="90000"/>
              </a:lnSpc>
            </a:pPr>
            <a:r>
              <a:rPr lang="de-D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Ersti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17"/>
          <p:cNvSpPr/>
          <p:nvPr/>
        </p:nvSpPr>
        <p:spPr>
          <a:xfrm>
            <a:off x="3165358" y="1950840"/>
            <a:ext cx="6236640" cy="395172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HoPo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Hochschulpolitik</a:t>
            </a:r>
          </a:p>
          <a:p>
            <a:pPr>
              <a:lnSpc>
                <a:spcPct val="150000"/>
              </a:lnSpc>
            </a:pP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Finanzen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Haushalt und Anträge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Ersti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Betreuung von Erstsemestern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Politicum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Fachschaftszeitung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Öffentlichkeitsarbeit und Werbung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Politische Bildung 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= Organisation des Ringseminars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Veranstaltungen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Freizeitevents (Partys, Grillfeste)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Exkursion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gemeinsame Ausflüge (Brüssel, Den Haag)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0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Ringseminar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7946249" y="3089579"/>
            <a:ext cx="3811680" cy="197748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Nächster Termin:</a:t>
            </a:r>
            <a:b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</a:b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Januar 2020</a:t>
            </a: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Ihr seid herzlich eingeladen!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2DFE3E0-6F71-4F32-84CB-E99E4BF05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0" y="1952387"/>
            <a:ext cx="3380663" cy="4780921"/>
          </a:xfrm>
          <a:prstGeom prst="rect">
            <a:avLst/>
          </a:prstGeom>
        </p:spPr>
      </p:pic>
      <p:pic>
        <p:nvPicPr>
          <p:cNvPr id="7" name="Grafik 6" descr="Ein Bild, das Gerät enthält.&#10;&#10;Automatisch generierte Beschreibung">
            <a:extLst>
              <a:ext uri="{FF2B5EF4-FFF2-40B4-BE49-F238E27FC236}">
                <a16:creationId xmlns:a16="http://schemas.microsoft.com/office/drawing/2014/main" xmlns="" id="{4201725A-4C7D-4543-9463-4C5E34F0E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52" y="1952387"/>
            <a:ext cx="3380663" cy="47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 err="1">
                <a:uFill>
                  <a:solidFill>
                    <a:srgbClr val="FFFFFF"/>
                  </a:solidFill>
                </a:uFill>
                <a:latin typeface="Gill Sans MT"/>
              </a:rPr>
              <a:t>Politicum</a:t>
            </a: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4" name="Grafik 4"/>
          <p:cNvPicPr/>
          <p:nvPr/>
        </p:nvPicPr>
        <p:blipFill>
          <a:blip r:embed="rId2"/>
          <a:srcRect l="22911" t="19423" r="47587" b="7682"/>
          <a:stretch/>
        </p:blipFill>
        <p:spPr>
          <a:xfrm>
            <a:off x="581040" y="2007720"/>
            <a:ext cx="2980800" cy="4142160"/>
          </a:xfrm>
          <a:prstGeom prst="rect">
            <a:avLst/>
          </a:prstGeom>
          <a:ln>
            <a:noFill/>
          </a:ln>
        </p:spPr>
      </p:pic>
      <p:sp>
        <p:nvSpPr>
          <p:cNvPr id="335" name="CustomShape 2"/>
          <p:cNvSpPr/>
          <p:nvPr/>
        </p:nvSpPr>
        <p:spPr>
          <a:xfrm>
            <a:off x="7386480" y="2027160"/>
            <a:ext cx="4224240" cy="197748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Ersticum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hilfreiche Infos für Studienanfänger*innen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Politicum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= Semesterheft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 b="1505"/>
          <a:stretch/>
        </p:blipFill>
        <p:spPr bwMode="auto">
          <a:xfrm>
            <a:off x="3918459" y="2027160"/>
            <a:ext cx="2862917" cy="40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2139899-EB8B-4333-A47A-1D9F39BF3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59" y="2022870"/>
            <a:ext cx="2862917" cy="4041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8B3F5C0-AA54-41D5-B715-C21375D72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0" y="2007720"/>
            <a:ext cx="2928815" cy="41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Veranstaltungen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305342" y="1926360"/>
            <a:ext cx="3484311" cy="206767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endParaRPr lang="de-D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Semester-Partys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Weihnachtsfeier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Sommerfest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Ersti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-Einführungswochen    		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/>
          <a:stretch/>
        </p:blipFill>
        <p:spPr>
          <a:xfrm>
            <a:off x="4291890" y="4229200"/>
            <a:ext cx="3484311" cy="2333776"/>
          </a:xfrm>
          <a:prstGeom prst="rect">
            <a:avLst/>
          </a:prstGeom>
        </p:spPr>
      </p:pic>
      <p:pic>
        <p:nvPicPr>
          <p:cNvPr id="5" name="Grafik 4" descr="Ein Bild, das Text, Buch enthält.&#10;&#10;Automatisch generierte Beschreibung">
            <a:extLst>
              <a:ext uri="{FF2B5EF4-FFF2-40B4-BE49-F238E27FC236}">
                <a16:creationId xmlns:a16="http://schemas.microsoft.com/office/drawing/2014/main" xmlns="" id="{F1D85505-E691-4192-AF96-D2F6D412D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0" y="1914101"/>
            <a:ext cx="3278623" cy="4636616"/>
          </a:xfrm>
          <a:prstGeom prst="rect">
            <a:avLst/>
          </a:prstGeom>
        </p:spPr>
      </p:pic>
      <p:pic>
        <p:nvPicPr>
          <p:cNvPr id="9" name="Grafik 8" descr="Ein Bild, das Schaltkreis, Schild enthält.&#10;&#10;Automatisch generierte Beschreibung">
            <a:extLst>
              <a:ext uri="{FF2B5EF4-FFF2-40B4-BE49-F238E27FC236}">
                <a16:creationId xmlns:a16="http://schemas.microsoft.com/office/drawing/2014/main" xmlns="" id="{3344137D-B64E-4D39-A172-E6747926A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38" y="1926361"/>
            <a:ext cx="2747584" cy="38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581040" y="3043800"/>
            <a:ext cx="11029320" cy="149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3600" b="0" strike="noStrike" cap="all" spc="-1" dirty="0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Welche Studienfächer werden Angeboten?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581040" y="4541400"/>
            <a:ext cx="11029320" cy="60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cs typeface="Calibri" panose="020F0502020204030204" pitchFamily="34" charset="0"/>
              </a:rPr>
              <a:t>Bachelor, Master, Lehramt 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Erstsemester-Veranstaltungen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5932080" y="2161080"/>
            <a:ext cx="5678280" cy="212616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Willkommensveranstaltungen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Studien-Informationsveranstaltungen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Uni-Orientierungsveranstaltungen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Freizeit- und Kennenlern-Programm 		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Grafik 3" descr="Ein Bild, das Person, Gebäude, Gruppe, Personen enthält.&#10;&#10;Automatisch generierte Beschreibung">
            <a:extLst>
              <a:ext uri="{FF2B5EF4-FFF2-40B4-BE49-F238E27FC236}">
                <a16:creationId xmlns:a16="http://schemas.microsoft.com/office/drawing/2014/main" xmlns="" id="{B867101E-5BAF-42E8-B9EB-5A228C9A2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7" y="2161080"/>
            <a:ext cx="5424054" cy="40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Kontakt zu uns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8003569" y="2621902"/>
            <a:ext cx="3829550" cy="3042295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www.fs-sozpol.de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hlinkClick r:id="rId2"/>
              </a:rPr>
              <a:t>www.facebook.de/fspolitikbonn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sprechstunde@fs-sozpol.de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Instagram: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fssozpol</a:t>
            </a:r>
            <a:endParaRPr lang="de-D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4" name="Grafik 3" descr="Ein Bild, das Person, darstellend, Gruppe, Foto enthält.&#10;&#10;Automatisch generierte Beschreibung">
            <a:extLst>
              <a:ext uri="{FF2B5EF4-FFF2-40B4-BE49-F238E27FC236}">
                <a16:creationId xmlns:a16="http://schemas.microsoft.com/office/drawing/2014/main" xmlns="" id="{EA70F6B9-DF33-440C-9A15-8E44B55EA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0" y="2033846"/>
            <a:ext cx="7330061" cy="42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581040" y="3043800"/>
            <a:ext cx="11029320" cy="149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3600" b="0" strike="noStrike" cap="all" spc="-1">
                <a:solidFill>
                  <a:srgbClr val="4A66AC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Danke! Fragen?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581040" y="4664466"/>
            <a:ext cx="11029320" cy="47705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Kontakt für </a:t>
            </a:r>
            <a:r>
              <a:rPr lang="de-DE" sz="1800" b="0" strike="noStrike" cap="all" spc="-1" dirty="0" err="1" smtClean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studieninteressierTe</a:t>
            </a:r>
            <a:r>
              <a:rPr lang="de-DE" sz="1800" b="0" strike="noStrike" cap="all" spc="-1" dirty="0">
                <a:solidFill>
                  <a:srgbClr val="629DD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 </a:t>
            </a:r>
            <a:r>
              <a:rPr lang="de-DE" sz="1800" b="0" strike="noStrike" cap="all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Gill Sans MT"/>
                <a:hlinkClick r:id="rId2"/>
              </a:rPr>
              <a:t>mentorat.ipws@uni-bonn.de</a:t>
            </a:r>
            <a:endParaRPr lang="de-DE" sz="1800" b="0" strike="noStrike" cap="all" spc="-1" dirty="0" smtClean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lang="de-DE" cap="all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cap="all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Persönliche Beratung auf dem Beratermarkt</a:t>
            </a: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242852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526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sa\Desktop\Öffentlichkeitsarbeit\KöWi - Schülerbetreuung\Präsentation\Soziolo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94" y="786409"/>
            <a:ext cx="7245851" cy="38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79895" y="5400137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Gill Sans MT" panose="020B0502020104020203" pitchFamily="34" charset="0"/>
              </a:rPr>
              <a:t>Soziologie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35794" y="4679978"/>
            <a:ext cx="728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Bildquelle: https://www.uni-paderborn.de/termin/calendar/event/tx_cal_phpicalendar/oeffentliche_vorlesung_ueber_bildung_und_soziale_ungleichheit/</a:t>
            </a:r>
          </a:p>
        </p:txBody>
      </p:sp>
    </p:spTree>
    <p:extLst>
      <p:ext uri="{BB962C8B-B14F-4D97-AF65-F5344CB8AC3E}">
        <p14:creationId xmlns:p14="http://schemas.microsoft.com/office/powerpoint/2010/main" val="27156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9125" y="5400136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Gill Sans MT" panose="020B0502020104020203" pitchFamily="34" charset="0"/>
              </a:rPr>
              <a:t>Politikwissenschaft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93" y="715554"/>
            <a:ext cx="7315161" cy="41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22452" y="4795600"/>
            <a:ext cx="6996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Bildquelle: https://</a:t>
            </a:r>
            <a:r>
              <a:rPr lang="de-DE" sz="700" dirty="0"/>
              <a:t>www.uni-regensburg.de/philosophie-kunst-geschichte-gesellschaft/politikwissenschaft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9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57600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Studienfächer im Bachelor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576000" y="2305297"/>
            <a:ext cx="11029320" cy="951840"/>
          </a:xfrm>
          <a:prstGeom prst="rect">
            <a:avLst/>
          </a:prstGeom>
          <a:solidFill>
            <a:srgbClr val="0E58C4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B.A. Politik und Gesellschaft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drei Varianten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576000" y="3624860"/>
            <a:ext cx="3089160" cy="1920960"/>
          </a:xfrm>
          <a:prstGeom prst="rect">
            <a:avLst/>
          </a:prstGeom>
          <a:solidFill>
            <a:srgbClr val="1F4E79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Kernfach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4546080" y="3624860"/>
            <a:ext cx="3089160" cy="1920960"/>
          </a:xfrm>
          <a:prstGeom prst="rect">
            <a:avLst/>
          </a:prstGeom>
          <a:solidFill>
            <a:srgbClr val="5B9BD5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2-Fach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8516160" y="3624860"/>
            <a:ext cx="3089160" cy="1920960"/>
          </a:xfrm>
          <a:prstGeom prst="rect">
            <a:avLst/>
          </a:prstGeom>
          <a:solidFill>
            <a:srgbClr val="9DC3E6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Begleitfach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57600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Gewichtung der verschiedenen Varianten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76000" y="2480760"/>
            <a:ext cx="3089160" cy="3099600"/>
          </a:xfrm>
          <a:prstGeom prst="rect">
            <a:avLst/>
          </a:prstGeom>
          <a:solidFill>
            <a:srgbClr val="1F4E79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Kernfach</a:t>
            </a:r>
          </a:p>
          <a:p>
            <a:pPr algn="ctr">
              <a:lnSpc>
                <a:spcPct val="100000"/>
              </a:lnSpc>
            </a:pPr>
            <a:r>
              <a:rPr lang="de-D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_______</a:t>
            </a:r>
            <a:endParaRPr lang="de-DE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Politik und Gesellschaft</a:t>
            </a: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anderes Fach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4546080" y="2480760"/>
            <a:ext cx="3089160" cy="3099600"/>
          </a:xfrm>
          <a:prstGeom prst="rect">
            <a:avLst/>
          </a:prstGeom>
          <a:solidFill>
            <a:srgbClr val="5B9BD5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2-Fach</a:t>
            </a:r>
          </a:p>
          <a:p>
            <a:pPr algn="ctr">
              <a:lnSpc>
                <a:spcPct val="100000"/>
              </a:lnSpc>
            </a:pPr>
            <a:r>
              <a:rPr lang="de-D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________</a:t>
            </a:r>
            <a:endParaRPr lang="de-DE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Politik und Gesellschaft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anderes Fach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8516160" y="2480760"/>
            <a:ext cx="3089160" cy="3099600"/>
          </a:xfrm>
          <a:prstGeom prst="rect">
            <a:avLst/>
          </a:prstGeom>
          <a:solidFill>
            <a:srgbClr val="9DC3E6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Begleitfach</a:t>
            </a:r>
          </a:p>
          <a:p>
            <a:pPr algn="ctr">
              <a:lnSpc>
                <a:spcPct val="100000"/>
              </a:lnSpc>
            </a:pPr>
            <a:r>
              <a:rPr lang="de-D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________</a:t>
            </a:r>
            <a:endParaRPr lang="de-DE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Politik und Gesellschaft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anderes Fach</a:t>
            </a:r>
            <a:endParaRPr lang="de-DE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57600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0" strike="noStrike" cap="all" spc="-1" dirty="0">
                <a:uFill>
                  <a:solidFill>
                    <a:srgbClr val="FFFFFF"/>
                  </a:solidFill>
                </a:uFill>
                <a:latin typeface="Gill Sans MT"/>
              </a:rPr>
              <a:t>Kombinationsmöglichkeiten 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1391040" y="2354040"/>
            <a:ext cx="3190680" cy="3877560"/>
          </a:xfrm>
          <a:prstGeom prst="rect">
            <a:avLst/>
          </a:prstGeom>
          <a:solidFill>
            <a:srgbClr val="0E58C4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B.A. Politik und Gesellschaft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drei Varianten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7427160" y="2354040"/>
            <a:ext cx="3190680" cy="387756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z. B.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English Studies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Geographie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Geschichte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Philosophie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Rechtswissenschaften</a:t>
            </a:r>
          </a:p>
          <a:p>
            <a:pPr>
              <a:lnSpc>
                <a:spcPct val="150000"/>
              </a:lnSpc>
            </a:pP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Wirtschaftswissenschaft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5587200" y="3836520"/>
            <a:ext cx="834480" cy="754920"/>
          </a:xfrm>
          <a:custGeom>
            <a:avLst/>
            <a:gdLst/>
            <a:ahLst/>
            <a:cxnLst/>
            <a:rect l="l" t="t" r="r" b="b"/>
            <a:pathLst>
              <a:path w="7" h="3">
                <a:moveTo>
                  <a:pt x="63" y="67"/>
                </a:moveTo>
                <a:lnTo>
                  <a:pt x="69" y="67"/>
                </a:lnTo>
                <a:lnTo>
                  <a:pt x="69" y="65"/>
                </a:lnTo>
                <a:lnTo>
                  <a:pt x="70" y="65"/>
                </a:lnTo>
                <a:lnTo>
                  <a:pt x="70" y="67"/>
                </a:lnTo>
                <a:lnTo>
                  <a:pt x="64" y="67"/>
                </a:lnTo>
                <a:lnTo>
                  <a:pt x="64" y="68"/>
                </a:lnTo>
                <a:lnTo>
                  <a:pt x="70" y="68"/>
                </a:lnTo>
                <a:lnTo>
                  <a:pt x="70" y="66"/>
                </a:lnTo>
                <a:lnTo>
                  <a:pt x="69" y="66"/>
                </a:lnTo>
                <a:lnTo>
                  <a:pt x="69" y="68"/>
                </a:lnTo>
                <a:lnTo>
                  <a:pt x="63" y="68"/>
                </a:ln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57600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8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Rahmenbedingungen und Voraussetzungen </a:t>
            </a:r>
            <a:endParaRPr lang="de-DE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76000" y="2224800"/>
            <a:ext cx="3190680" cy="3877560"/>
          </a:xfrm>
          <a:prstGeom prst="rect">
            <a:avLst/>
          </a:prstGeom>
          <a:solidFill>
            <a:srgbClr val="0E58C4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B.A. Politik und Gesellschaft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drei Varianten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114800" y="2224800"/>
            <a:ext cx="6917400" cy="3877560"/>
          </a:xfrm>
          <a:prstGeom prst="rect">
            <a:avLst/>
          </a:prstGeom>
          <a:solidFill>
            <a:srgbClr val="FFFFFF"/>
          </a:solidFill>
          <a:ln w="22320">
            <a:solidFill>
              <a:srgbClr val="0E58C4"/>
            </a:solidFill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Studiendauer 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3 Jahre 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(Basis- und Vertiefungsphase)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Studienbeginn immer zum 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Wintersemester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Bewerbungen online bis 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15. Juli 2020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Voraussetzungen: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Abitur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Empfehlung: mind. 3 Jahre 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Englisch</a:t>
            </a:r>
            <a:r>
              <a:rPr lang="de-D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TM03457464%5b%5bfn=Dividende%5d%5d</Template>
  <TotalTime>0</TotalTime>
  <Words>639</Words>
  <Application>Microsoft Office PowerPoint</Application>
  <PresentationFormat>Benutzerdefiniert</PresentationFormat>
  <Paragraphs>227</Paragraphs>
  <Slides>32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Mentorat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Bonner Hochschultage 19. November 2016</dc:title>
  <dc:subject/>
  <dc:creator>Lisa</dc:creator>
  <dc:description/>
  <cp:lastModifiedBy>IPWS Gast</cp:lastModifiedBy>
  <cp:revision>87</cp:revision>
  <dcterms:created xsi:type="dcterms:W3CDTF">2016-11-15T10:08:02Z</dcterms:created>
  <dcterms:modified xsi:type="dcterms:W3CDTF">2019-11-23T08:40:14Z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